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1551F0D-3FBA-438A-85E8-F4F1D0BECFE4}" type="datetimeFigureOut">
              <a:rPr lang="sk-SK" smtClean="0"/>
              <a:pPr/>
              <a:t>20. 6. 2014</a:t>
            </a:fld>
            <a:endParaRPr lang="sk-SK"/>
          </a:p>
        </p:txBody>
      </p:sp>
      <p:sp>
        <p:nvSpPr>
          <p:cNvPr id="11" name="Zástupný symbol čísla snímky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8B9023-BAA6-4039-B5E4-017877D54A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Zástupný symbol päty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51F0D-3FBA-438A-85E8-F4F1D0BECFE4}" type="datetimeFigureOut">
              <a:rPr lang="sk-SK" smtClean="0"/>
              <a:pPr/>
              <a:t>20. 6. 2014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B9023-BAA6-4039-B5E4-017877D54A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51F0D-3FBA-438A-85E8-F4F1D0BECFE4}" type="datetimeFigureOut">
              <a:rPr lang="sk-SK" smtClean="0"/>
              <a:pPr/>
              <a:t>20. 6. 2014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B9023-BAA6-4039-B5E4-017877D54A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51F0D-3FBA-438A-85E8-F4F1D0BECFE4}" type="datetimeFigureOut">
              <a:rPr lang="sk-SK" smtClean="0"/>
              <a:pPr/>
              <a:t>20. 6. 2014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B9023-BAA6-4039-B5E4-017877D54A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1551F0D-3FBA-438A-85E8-F4F1D0BECFE4}" type="datetimeFigureOut">
              <a:rPr lang="sk-SK" smtClean="0"/>
              <a:pPr/>
              <a:t>20. 6. 2014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8B9023-BAA6-4039-B5E4-017877D54A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51F0D-3FBA-438A-85E8-F4F1D0BECFE4}" type="datetimeFigureOut">
              <a:rPr lang="sk-SK" smtClean="0"/>
              <a:pPr/>
              <a:t>20. 6. 2014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8B9023-BAA6-4039-B5E4-017877D54A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51F0D-3FBA-438A-85E8-F4F1D0BECFE4}" type="datetimeFigureOut">
              <a:rPr lang="sk-SK" smtClean="0"/>
              <a:pPr/>
              <a:t>20. 6. 2014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8B9023-BAA6-4039-B5E4-017877D54A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51F0D-3FBA-438A-85E8-F4F1D0BECFE4}" type="datetimeFigureOut">
              <a:rPr lang="sk-SK" smtClean="0"/>
              <a:pPr/>
              <a:t>20. 6. 2014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B9023-BAA6-4039-B5E4-017877D54A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551F0D-3FBA-438A-85E8-F4F1D0BECFE4}" type="datetimeFigureOut">
              <a:rPr lang="sk-SK" smtClean="0"/>
              <a:pPr/>
              <a:t>20. 6. 2014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8B9023-BAA6-4039-B5E4-017877D54A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9" name="Zástupný symbol dátumu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1551F0D-3FBA-438A-85E8-F4F1D0BECFE4}" type="datetimeFigureOut">
              <a:rPr lang="sk-SK" smtClean="0"/>
              <a:pPr/>
              <a:t>20. 6. 2014</a:t>
            </a:fld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8B9023-BAA6-4039-B5E4-017877D54A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1551F0D-3FBA-438A-85E8-F4F1D0BECFE4}" type="datetimeFigureOut">
              <a:rPr lang="sk-SK" smtClean="0"/>
              <a:pPr/>
              <a:t>20. 6. 2014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8B9023-BAA6-4039-B5E4-017877D54A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so šikmým zaobleným roho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1551F0D-3FBA-438A-85E8-F4F1D0BECFE4}" type="datetimeFigureOut">
              <a:rPr lang="sk-SK" smtClean="0"/>
              <a:pPr/>
              <a:t>20. 6. 2014</a:t>
            </a:fld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38B9023-BAA6-4039-B5E4-017877D54A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praca\clanky a prezentacie\enviro2014\fotky\P1010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chemeClr val="bg2">
                    <a:lumMod val="50000"/>
                  </a:schemeClr>
                </a:solidFill>
              </a:rPr>
              <a:t>Technológia Field-Map ako nástroj podrobného zberu údajov o lesnom prostredí.</a:t>
            </a:r>
            <a:endParaRPr lang="sk-SK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35896" y="5301208"/>
            <a:ext cx="5345970" cy="1185664"/>
          </a:xfrm>
        </p:spPr>
        <p:txBody>
          <a:bodyPr/>
          <a:lstStyle/>
          <a:p>
            <a:r>
              <a:rPr lang="sk-SK" sz="2400" i="1" dirty="0" smtClean="0"/>
              <a:t>Ing Julián Tomaštík, PhD.</a:t>
            </a:r>
            <a:endParaRPr lang="sk-SK" sz="2400" dirty="0" smtClean="0"/>
          </a:p>
          <a:p>
            <a:r>
              <a:rPr lang="sk-SK" sz="2400" i="1" dirty="0" smtClean="0"/>
              <a:t>Lesnícka fakulta, TU Zvolen</a:t>
            </a:r>
            <a:endParaRPr lang="sk-SK" sz="2400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raca\clanky a prezentacie\enviro2014\vy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11521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sk-SK" dirty="0" smtClean="0">
                <a:latin typeface="Franklin Gothic Medium" pitchFamily="34" charset="0"/>
              </a:rPr>
              <a:t>Ostatné časti TVP</a:t>
            </a:r>
            <a:endParaRPr lang="sk-SK" dirty="0">
              <a:latin typeface="Franklin Gothic Medium" pitchFamily="34" charset="0"/>
            </a:endParaRPr>
          </a:p>
        </p:txBody>
      </p:sp>
      <p:pic>
        <p:nvPicPr>
          <p:cNvPr id="20482" name="Picture 2" descr="D:\praca\clanky a prezentacie\enviro2014\deadwood-vla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119741" cy="4365104"/>
          </a:xfrm>
          <a:prstGeom prst="rect">
            <a:avLst/>
          </a:prstGeom>
          <a:noFill/>
        </p:spPr>
      </p:pic>
      <p:pic>
        <p:nvPicPr>
          <p:cNvPr id="20483" name="Picture 3" descr="D:\praca\clanky a prezentacie\enviro2014\deadwood-vpra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556792"/>
            <a:ext cx="4320479" cy="4354803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467544" y="602128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Vľavo od tranzektu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4499992" y="602128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Vpravo od tranzektu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aca\clanky a prezentacie\enviro2014\vy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11521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Záver</a:t>
            </a:r>
            <a:endParaRPr lang="sk-SK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 smtClean="0">
                <a:latin typeface="Franklin Gothic Medium" pitchFamily="34" charset="0"/>
              </a:rPr>
              <a:t>Technológia FieldMap nahrádza staršie prácnejšie metódy podrobného merania v lesnom prostredí</a:t>
            </a:r>
          </a:p>
          <a:p>
            <a:endParaRPr lang="sk-SK" sz="2000" dirty="0" smtClean="0">
              <a:latin typeface="Franklin Gothic Medium" pitchFamily="34" charset="0"/>
            </a:endParaRPr>
          </a:p>
          <a:p>
            <a:r>
              <a:rPr lang="sk-SK" sz="2000" dirty="0" smtClean="0">
                <a:latin typeface="Franklin Gothic Medium" pitchFamily="34" charset="0"/>
              </a:rPr>
              <a:t>Buzolové meranie je menej závislé na bodovom poli ako meranie pomocou teodolitov.</a:t>
            </a:r>
          </a:p>
          <a:p>
            <a:endParaRPr lang="sk-SK" sz="2000" dirty="0" smtClean="0">
              <a:latin typeface="Franklin Gothic Medium" pitchFamily="34" charset="0"/>
            </a:endParaRPr>
          </a:p>
          <a:p>
            <a:r>
              <a:rPr lang="sk-SK" sz="2000" dirty="0" smtClean="0">
                <a:latin typeface="Franklin Gothic Medium" pitchFamily="34" charset="0"/>
              </a:rPr>
              <a:t>Použitie monopodu znižuje prácnosť merania a umožňuje ho aj v extrémnych podmienkach</a:t>
            </a:r>
          </a:p>
          <a:p>
            <a:pPr>
              <a:buNone/>
            </a:pPr>
            <a:endParaRPr lang="sk-SK" sz="2000" dirty="0" smtClean="0">
              <a:latin typeface="Franklin Gothic Medium" pitchFamily="34" charset="0"/>
            </a:endParaRPr>
          </a:p>
          <a:p>
            <a:r>
              <a:rPr lang="sk-SK" sz="2000" dirty="0" smtClean="0">
                <a:latin typeface="Franklin Gothic Medium" pitchFamily="34" charset="0"/>
              </a:rPr>
              <a:t>Je efektívna v prostredí, kde je využitie progresívnych a často preferovaných metód (GNSS, fotogrametria...) veľmi problematické</a:t>
            </a:r>
          </a:p>
          <a:p>
            <a:endParaRPr lang="sk-SK" sz="2000" dirty="0" smtClean="0">
              <a:latin typeface="Franklin Gothic Medium" pitchFamily="34" charset="0"/>
            </a:endParaRPr>
          </a:p>
          <a:p>
            <a:r>
              <a:rPr lang="sk-SK" sz="2000" dirty="0" smtClean="0">
                <a:latin typeface="Franklin Gothic Medium" pitchFamily="34" charset="0"/>
              </a:rPr>
              <a:t>Nakoľko používa rôzne pomôcky a komponenty, je na užívateľovi, aby na základe svojich požiadaviek zvolil vhodnú konfiguráciu</a:t>
            </a:r>
            <a:endParaRPr lang="sk-SK" sz="20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praca\clanky a prezentacie\enviro2014\fotky\P1010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51520" y="404664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>
                <a:latin typeface="Franklin Gothic Medium" pitchFamily="34" charset="0"/>
              </a:rPr>
              <a:t>Ďakujem za pozornosť</a:t>
            </a:r>
            <a:endParaRPr lang="sk-SK" sz="40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aca\clanky a prezentacie\enviro2014\vy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11521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Bu</a:t>
            </a:r>
            <a:r>
              <a:rPr lang="sk-SK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zolové</a:t>
            </a:r>
            <a:r>
              <a:rPr lang="sk-SK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meranie</a:t>
            </a:r>
            <a:endParaRPr lang="sk-SK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46237"/>
            <a:ext cx="4330824" cy="4526280"/>
          </a:xfrm>
        </p:spPr>
        <p:txBody>
          <a:bodyPr>
            <a:normAutofit lnSpcReduction="10000"/>
          </a:bodyPr>
          <a:lstStyle/>
          <a:p>
            <a:r>
              <a:rPr lang="sk-SK" sz="2400" dirty="0" smtClean="0">
                <a:latin typeface="Franklin Gothic Demi Cond" pitchFamily="34" charset="0"/>
              </a:rPr>
              <a:t>Využíva zemský magnetizmus</a:t>
            </a:r>
          </a:p>
          <a:p>
            <a:pPr>
              <a:buNone/>
            </a:pPr>
            <a:endParaRPr lang="sk-SK" sz="2400" dirty="0" smtClean="0">
              <a:latin typeface="Franklin Gothic Demi Cond" pitchFamily="34" charset="0"/>
            </a:endParaRPr>
          </a:p>
          <a:p>
            <a:r>
              <a:rPr lang="sk-SK" sz="2400" dirty="0" smtClean="0">
                <a:latin typeface="Franklin Gothic Demi Cond" pitchFamily="34" charset="0"/>
              </a:rPr>
              <a:t>Poloha bodu je určená polárnymi súradnicami – dĺžkou a magnetickým azimutom</a:t>
            </a:r>
          </a:p>
          <a:p>
            <a:endParaRPr lang="sk-SK" sz="2400" dirty="0" smtClean="0">
              <a:latin typeface="Franklin Gothic Demi Cond" pitchFamily="34" charset="0"/>
            </a:endParaRPr>
          </a:p>
          <a:p>
            <a:r>
              <a:rPr lang="sk-SK" sz="2400" dirty="0" smtClean="0">
                <a:latin typeface="Franklin Gothic Demi Cond" pitchFamily="34" charset="0"/>
              </a:rPr>
              <a:t>Vzhľadom na závislosť na prirodzenom zemskom magnetickom poli je v niektorých oblastiach nevyužiteľné – najčastejšie využitie pri meraní v rozsiahlejších lesných komplexoch</a:t>
            </a:r>
            <a:endParaRPr lang="sk-SK" sz="2400" dirty="0">
              <a:latin typeface="Franklin Gothic Demi Cond" pitchFamily="34" charset="0"/>
            </a:endParaRPr>
          </a:p>
        </p:txBody>
      </p:sp>
      <p:pic>
        <p:nvPicPr>
          <p:cNvPr id="1026" name="Picture 2" descr="nakres na preskack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403859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628800"/>
            <a:ext cx="20574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praca\clanky a prezentacie\enviro2014\vy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11521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Technológia Field-Map</a:t>
            </a:r>
            <a:endParaRPr lang="sk-SK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46237"/>
            <a:ext cx="4906888" cy="4526280"/>
          </a:xfrm>
        </p:spPr>
        <p:txBody>
          <a:bodyPr>
            <a:normAutofit/>
          </a:bodyPr>
          <a:lstStyle/>
          <a:p>
            <a:r>
              <a:rPr lang="sk-SK" sz="2400" dirty="0" smtClean="0">
                <a:latin typeface="Franklin Gothic Demi Cond" pitchFamily="34" charset="0"/>
              </a:rPr>
              <a:t>Integruje hardvérové a softvérové prostriedky pre efektívne  zisťovanie priestorových a atribútových údajov najmä o lesnom prostredí</a:t>
            </a:r>
          </a:p>
          <a:p>
            <a:pPr>
              <a:buNone/>
            </a:pPr>
            <a:endParaRPr lang="sk-SK" sz="2400" dirty="0" smtClean="0">
              <a:latin typeface="Franklin Gothic Demi Cond" pitchFamily="34" charset="0"/>
            </a:endParaRPr>
          </a:p>
          <a:p>
            <a:r>
              <a:rPr lang="sk-SK" sz="2400" dirty="0" smtClean="0">
                <a:latin typeface="Franklin Gothic Demi Cond" pitchFamily="34" charset="0"/>
              </a:rPr>
              <a:t>Na Slovensku použitie najmä pri Národnej </a:t>
            </a:r>
            <a:r>
              <a:rPr lang="sk-SK" sz="2400" dirty="0" err="1" smtClean="0">
                <a:latin typeface="Franklin Gothic Demi Cond" pitchFamily="34" charset="0"/>
              </a:rPr>
              <a:t>inventarizáciia</a:t>
            </a:r>
            <a:r>
              <a:rPr lang="sk-SK" sz="2400" dirty="0" smtClean="0">
                <a:latin typeface="Franklin Gothic Demi Cond" pitchFamily="34" charset="0"/>
              </a:rPr>
              <a:t> monitoringu lesov, výskume pralesov a iných úlohách, kde je potrebný podrobný zber údajov o životnom prostredí</a:t>
            </a:r>
            <a:endParaRPr lang="sk-SK" sz="2400" dirty="0">
              <a:latin typeface="Franklin Gothic Demi Con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628800"/>
            <a:ext cx="31623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http://www.ifer.cz/images/fmdc_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861048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praca\clanky a prezentacie\enviro2014\vy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11521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Franklin Gothic Medium" pitchFamily="34" charset="0"/>
              </a:rPr>
              <a:t>Zisťovanie presnosti</a:t>
            </a:r>
            <a:endParaRPr lang="sk-SK" dirty="0">
              <a:solidFill>
                <a:schemeClr val="accent5">
                  <a:lumMod val="40000"/>
                  <a:lumOff val="6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4" name="Zástupný symbol obsahu 3" descr="D:\praca\clanky a prezentacie\enviro2014\impulse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180020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4" descr="trupu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25144"/>
            <a:ext cx="2057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2339752" y="1556792"/>
            <a:ext cx="1800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C000"/>
                </a:solidFill>
                <a:latin typeface="Franklin Gothic Medium" pitchFamily="34" charset="0"/>
              </a:rPr>
              <a:t>Laserový dĺžkomer Impulse LR 200 </a:t>
            </a:r>
            <a:r>
              <a:rPr lang="sk-SK" sz="1400" dirty="0" smtClean="0">
                <a:latin typeface="Franklin Gothic Medium" pitchFamily="34" charset="0"/>
              </a:rPr>
              <a:t>– deklarovaná presnosť 3cm na 50m, resp. 5cm na 150m</a:t>
            </a:r>
          </a:p>
          <a:p>
            <a:r>
              <a:rPr lang="sk-SK" sz="1400" dirty="0" smtClean="0">
                <a:solidFill>
                  <a:srgbClr val="FFC000"/>
                </a:solidFill>
                <a:latin typeface="Franklin Gothic Medium" pitchFamily="34" charset="0"/>
              </a:rPr>
              <a:t>Elektronický kompas MapStar Compass Module II </a:t>
            </a:r>
            <a:r>
              <a:rPr lang="sk-SK" sz="1400" dirty="0" smtClean="0">
                <a:latin typeface="Franklin Gothic Medium" pitchFamily="34" charset="0"/>
              </a:rPr>
              <a:t>- presnosť merania azimutov </a:t>
            </a:r>
            <a:r>
              <a:rPr lang="sk-SK" sz="1400" u="sng" dirty="0" smtClean="0">
                <a:latin typeface="Franklin Gothic Medium" pitchFamily="34" charset="0"/>
              </a:rPr>
              <a:t>+</a:t>
            </a:r>
            <a:r>
              <a:rPr lang="sk-SK" sz="1400" dirty="0" smtClean="0">
                <a:latin typeface="Franklin Gothic Medium" pitchFamily="34" charset="0"/>
              </a:rPr>
              <a:t> 0,3 stupňa</a:t>
            </a:r>
            <a:endParaRPr lang="sk-SK" sz="1400" dirty="0">
              <a:latin typeface="Franklin Gothic Medium" pitchFamily="34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2483768" y="4725144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FFC000"/>
                </a:solidFill>
                <a:latin typeface="Franklin Gothic Medium" pitchFamily="34" charset="0"/>
              </a:rPr>
              <a:t>Laserový dĺžkomer TRUPULSE 360 </a:t>
            </a:r>
          </a:p>
          <a:p>
            <a:r>
              <a:rPr lang="sk-SK" sz="1400" dirty="0" smtClean="0">
                <a:latin typeface="Franklin Gothic Medium" pitchFamily="34" charset="0"/>
              </a:rPr>
              <a:t>presnosť merania dĺžok  </a:t>
            </a:r>
            <a:r>
              <a:rPr lang="sk-SK" sz="1400" u="sng" dirty="0" smtClean="0">
                <a:latin typeface="Franklin Gothic Medium" pitchFamily="34" charset="0"/>
              </a:rPr>
              <a:t>+</a:t>
            </a:r>
            <a:r>
              <a:rPr lang="sk-SK" sz="1400" dirty="0" smtClean="0">
                <a:latin typeface="Franklin Gothic Medium" pitchFamily="34" charset="0"/>
              </a:rPr>
              <a:t> 0,3m až </a:t>
            </a:r>
            <a:r>
              <a:rPr lang="sk-SK" sz="1400" u="sng" dirty="0" smtClean="0">
                <a:latin typeface="Franklin Gothic Medium" pitchFamily="34" charset="0"/>
              </a:rPr>
              <a:t>+</a:t>
            </a:r>
            <a:r>
              <a:rPr lang="sk-SK" sz="1400" dirty="0" smtClean="0">
                <a:latin typeface="Franklin Gothic Medium" pitchFamily="34" charset="0"/>
              </a:rPr>
              <a:t> 1m,</a:t>
            </a:r>
          </a:p>
          <a:p>
            <a:r>
              <a:rPr lang="sk-SK" sz="1400" dirty="0" smtClean="0">
                <a:latin typeface="Franklin Gothic Medium" pitchFamily="34" charset="0"/>
              </a:rPr>
              <a:t>presnosť merania azimutov </a:t>
            </a:r>
            <a:r>
              <a:rPr lang="sk-SK" sz="1400" u="sng" dirty="0" smtClean="0">
                <a:latin typeface="Franklin Gothic Medium" pitchFamily="34" charset="0"/>
              </a:rPr>
              <a:t>+</a:t>
            </a:r>
            <a:r>
              <a:rPr lang="sk-SK" sz="1400" dirty="0" smtClean="0">
                <a:latin typeface="Franklin Gothic Medium" pitchFamily="34" charset="0"/>
              </a:rPr>
              <a:t> 1 stupeň</a:t>
            </a:r>
            <a:endParaRPr lang="sk-SK" sz="1400" dirty="0">
              <a:latin typeface="Franklin Gothic Medium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220072" y="1628800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Franklin Gothic Medium" pitchFamily="34" charset="0"/>
              </a:rPr>
              <a:t>Experimentálne bodové pole</a:t>
            </a:r>
          </a:p>
          <a:p>
            <a:endParaRPr lang="sk-SK" dirty="0" smtClean="0">
              <a:latin typeface="Franklin Gothic Medium" pitchFamily="34" charset="0"/>
            </a:endParaRPr>
          </a:p>
          <a:p>
            <a:r>
              <a:rPr lang="sk-SK" dirty="0" smtClean="0">
                <a:latin typeface="Franklin Gothic Medium" pitchFamily="34" charset="0"/>
              </a:rPr>
              <a:t>73 bodov, pričom je tvorené štyrmi buzolovými ťahmi o dĺžke 999,97m</a:t>
            </a:r>
            <a:r>
              <a:rPr lang="en-US" dirty="0" smtClean="0">
                <a:latin typeface="Franklin Gothic Medium" pitchFamily="34" charset="0"/>
              </a:rPr>
              <a:t>; 587,73</a:t>
            </a:r>
            <a:r>
              <a:rPr lang="sk-SK" dirty="0" smtClean="0">
                <a:latin typeface="Franklin Gothic Medium" pitchFamily="34" charset="0"/>
              </a:rPr>
              <a:t>m</a:t>
            </a:r>
            <a:r>
              <a:rPr lang="en-US" dirty="0" smtClean="0">
                <a:latin typeface="Franklin Gothic Medium" pitchFamily="34" charset="0"/>
              </a:rPr>
              <a:t>; 426,46</a:t>
            </a:r>
            <a:r>
              <a:rPr lang="sk-SK" dirty="0" smtClean="0">
                <a:latin typeface="Franklin Gothic Medium" pitchFamily="34" charset="0"/>
              </a:rPr>
              <a:t>m</a:t>
            </a:r>
            <a:r>
              <a:rPr lang="en-US" dirty="0" smtClean="0">
                <a:latin typeface="Franklin Gothic Medium" pitchFamily="34" charset="0"/>
              </a:rPr>
              <a:t> a 197,33m, </a:t>
            </a:r>
            <a:r>
              <a:rPr lang="sk-SK" dirty="0" smtClean="0">
                <a:latin typeface="Franklin Gothic Medium" pitchFamily="34" charset="0"/>
              </a:rPr>
              <a:t>počet vrcholov je</a:t>
            </a:r>
            <a:r>
              <a:rPr lang="en-US" dirty="0" smtClean="0">
                <a:latin typeface="Franklin Gothic Medium" pitchFamily="34" charset="0"/>
              </a:rPr>
              <a:t> 30, 17, 20 a 10</a:t>
            </a:r>
            <a:endParaRPr lang="sk-SK" dirty="0">
              <a:latin typeface="Franklin Gothic Medium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1025" name="Picture 1" descr="tahy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597680" y="3195408"/>
            <a:ext cx="2570733" cy="3613981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praca\clanky a prezentacie\enviro2014\vy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11521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Výsledky</a:t>
            </a:r>
            <a:endParaRPr lang="sk-SK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Zástupný symbol obsahu 3"/>
          <p:cNvGraphicFramePr>
            <a:graphicFrameLocks noGrp="1"/>
          </p:cNvGraphicFramePr>
          <p:nvPr>
            <p:ph idx="1"/>
          </p:nvPr>
        </p:nvGraphicFramePr>
        <p:xfrm>
          <a:off x="611560" y="2276872"/>
          <a:ext cx="3600400" cy="1080120"/>
        </p:xfrm>
        <a:graphic>
          <a:graphicData uri="http://schemas.openxmlformats.org/drawingml/2006/table">
            <a:tbl>
              <a:tblPr/>
              <a:tblGrid>
                <a:gridCol w="1021374"/>
                <a:gridCol w="637467"/>
                <a:gridCol w="645415"/>
                <a:gridCol w="648072"/>
                <a:gridCol w="648072"/>
              </a:tblGrid>
              <a:tr h="39872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sk-SK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IMPULSE+MAPSTAR</a:t>
                      </a:r>
                      <a:endParaRPr lang="sk-SK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TRUPULSE</a:t>
                      </a:r>
                      <a:endParaRPr lang="sk-SK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217276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bez hor.</a:t>
                      </a:r>
                      <a:endParaRPr lang="sk-SK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 hor.</a:t>
                      </a:r>
                      <a:endParaRPr lang="sk-SK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monopod</a:t>
                      </a:r>
                      <a:endParaRPr lang="sk-SK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 ruky</a:t>
                      </a:r>
                      <a:endParaRPr lang="sk-SK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09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azimut (</a:t>
                      </a:r>
                      <a:r>
                        <a:rPr lang="sk-SK" sz="900" baseline="300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sk-SK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sk-SK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0,58</a:t>
                      </a:r>
                      <a:endParaRPr lang="sk-SK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0,55</a:t>
                      </a:r>
                      <a:endParaRPr lang="sk-SK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3,25</a:t>
                      </a:r>
                      <a:endParaRPr lang="sk-SK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3,24</a:t>
                      </a:r>
                      <a:endParaRPr lang="sk-SK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547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vzdialenosť (m)</a:t>
                      </a:r>
                      <a:endParaRPr lang="sk-SK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0,09</a:t>
                      </a:r>
                      <a:endParaRPr lang="sk-SK" sz="9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0,08</a:t>
                      </a:r>
                      <a:endParaRPr lang="sk-SK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0,25</a:t>
                      </a:r>
                      <a:endParaRPr lang="sk-SK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9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0,25</a:t>
                      </a:r>
                      <a:endParaRPr lang="sk-SK" sz="9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02" marR="382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11560" y="1706325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k-SK" sz="1400" b="1" dirty="0" smtClean="0"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tredné kvadratické</a:t>
            </a:r>
            <a:r>
              <a:rPr kumimoji="0" lang="sk-SK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chyby</a:t>
            </a:r>
            <a:r>
              <a:rPr kumimoji="0" lang="sk-SK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sk-SK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azimutov a dĺžok podľa variant merania (n=73)</a:t>
            </a:r>
            <a:endParaRPr kumimoji="0" lang="sk-SK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4355976" y="3284984"/>
          <a:ext cx="4248472" cy="1752600"/>
        </p:xfrm>
        <a:graphic>
          <a:graphicData uri="http://schemas.openxmlformats.org/drawingml/2006/table">
            <a:tbl>
              <a:tblPr/>
              <a:tblGrid>
                <a:gridCol w="1035468"/>
                <a:gridCol w="1052764"/>
                <a:gridCol w="1152128"/>
                <a:gridCol w="1008112"/>
              </a:tblGrid>
              <a:tr h="1619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latin typeface="Arial"/>
                          <a:ea typeface="Times New Roman"/>
                          <a:cs typeface="Times New Roman"/>
                        </a:rPr>
                        <a:t>metóda merania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latin typeface="Arial"/>
                          <a:ea typeface="Times New Roman"/>
                          <a:cs typeface="Times New Roman"/>
                        </a:rPr>
                        <a:t>metóda vyhodnotenia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17145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latin typeface="Arial"/>
                          <a:ea typeface="Times New Roman"/>
                          <a:cs typeface="Times New Roman"/>
                        </a:rPr>
                        <a:t>polárna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latin typeface="Arial"/>
                          <a:ea typeface="Times New Roman"/>
                          <a:cs typeface="Times New Roman"/>
                        </a:rPr>
                        <a:t>nevyrovn. súr.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latin typeface="Arial"/>
                          <a:ea typeface="Times New Roman"/>
                          <a:cs typeface="Times New Roman"/>
                        </a:rPr>
                        <a:t>vyrovn. súr.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latin typeface="Arial"/>
                          <a:ea typeface="Times New Roman"/>
                          <a:cs typeface="Times New Roman"/>
                        </a:rPr>
                        <a:t>IMPULSE bez horizontácie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0,24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0,57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0,61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latin typeface="Arial"/>
                          <a:ea typeface="Times New Roman"/>
                          <a:cs typeface="Times New Roman"/>
                        </a:rPr>
                        <a:t>IMPULSE s </a:t>
                      </a:r>
                      <a:r>
                        <a:rPr lang="sk-SK" sz="1000" dirty="0" err="1">
                          <a:latin typeface="Arial"/>
                          <a:ea typeface="Times New Roman"/>
                          <a:cs typeface="Times New Roman"/>
                        </a:rPr>
                        <a:t>horizontáciou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0,23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0,6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0,43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latin typeface="Arial"/>
                          <a:ea typeface="Times New Roman"/>
                          <a:cs typeface="Times New Roman"/>
                        </a:rPr>
                        <a:t>TRUPULSE s </a:t>
                      </a:r>
                      <a:r>
                        <a:rPr lang="sk-SK" sz="1000" dirty="0" err="1">
                          <a:latin typeface="Arial"/>
                          <a:ea typeface="Times New Roman"/>
                          <a:cs typeface="Times New Roman"/>
                        </a:rPr>
                        <a:t>monopodom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1,32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2,73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latin typeface="Arial"/>
                          <a:ea typeface="Times New Roman"/>
                          <a:cs typeface="Times New Roman"/>
                        </a:rPr>
                        <a:t>2,28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latin typeface="Arial"/>
                          <a:ea typeface="Times New Roman"/>
                          <a:cs typeface="Times New Roman"/>
                        </a:rPr>
                        <a:t>TRU PULSE bez monopodu</a:t>
                      </a:r>
                      <a:endParaRPr lang="sk-SK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1,33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2,95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latin typeface="Arial"/>
                          <a:ea typeface="Times New Roman"/>
                          <a:cs typeface="Times New Roman"/>
                        </a:rPr>
                        <a:t>2,49</a:t>
                      </a:r>
                      <a:endParaRPr lang="sk-SK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Obdĺžnik 6"/>
          <p:cNvSpPr/>
          <p:nvPr/>
        </p:nvSpPr>
        <p:spPr>
          <a:xfrm>
            <a:off x="4355976" y="2636912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dirty="0" smtClean="0"/>
              <a:t>Hodnoty stredných súradnicových chýb m</a:t>
            </a:r>
            <a:r>
              <a:rPr lang="sk-SK" sz="1400" b="1" baseline="-25000" dirty="0" smtClean="0"/>
              <a:t>xy</a:t>
            </a:r>
            <a:r>
              <a:rPr lang="sk-SK" sz="1400" b="1" dirty="0" smtClean="0"/>
              <a:t> (v metroch) podľa variant merania a výpočtu</a:t>
            </a:r>
            <a:endParaRPr lang="sk-SK" sz="1400" dirty="0"/>
          </a:p>
        </p:txBody>
      </p:sp>
      <p:sp>
        <p:nvSpPr>
          <p:cNvPr id="8" name="BlokTextu 7"/>
          <p:cNvSpPr txBox="1"/>
          <p:nvPr/>
        </p:nvSpPr>
        <p:spPr>
          <a:xfrm>
            <a:off x="611560" y="3645024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>
                <a:latin typeface="Franklin Gothic Medium" pitchFamily="34" charset="0"/>
              </a:rPr>
              <a:t> dĺžkomer </a:t>
            </a:r>
            <a:r>
              <a:rPr lang="sk-SK" dirty="0" err="1" smtClean="0">
                <a:latin typeface="Franklin Gothic Medium" pitchFamily="34" charset="0"/>
              </a:rPr>
              <a:t>Trupulse</a:t>
            </a:r>
            <a:r>
              <a:rPr lang="sk-SK" dirty="0" smtClean="0">
                <a:latin typeface="Franklin Gothic Medium" pitchFamily="34" charset="0"/>
              </a:rPr>
              <a:t> dosahuje niekoľkonásobne horšie výsledky</a:t>
            </a:r>
          </a:p>
          <a:p>
            <a:pPr>
              <a:buFontTx/>
              <a:buChar char="-"/>
            </a:pPr>
            <a:endParaRPr lang="sk-SK" dirty="0" smtClean="0">
              <a:latin typeface="Franklin Gothic Medium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Franklin Gothic Medium" pitchFamily="34" charset="0"/>
              </a:rPr>
              <a:t> problematické je najmä meranie azimutov, kde je presnosť nižšia ako pri klasických prístrojoch pre buzolové meranie</a:t>
            </a:r>
            <a:endParaRPr lang="sk-SK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praca\clanky a prezentacie\enviro2014\vy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122413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Meranie v NPR Bujanovská dubina</a:t>
            </a:r>
            <a:endParaRPr lang="sk-SK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46236"/>
            <a:ext cx="4330824" cy="48070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 smtClean="0"/>
              <a:t>Národná prírodná rezervácia Bujanovská dubina sa nachádza v katastrálnom území pôvodnej obce Ružín v okrese Košice-okolie na výmere 88,17 ha v Slovenskom Rudohorí – Čiernej hore. 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NPR predstavuje bukovo-dubové a dubovo-bukové lesné spoločenstvá na rule a sprašových príkrovoch juhozápadných svahov údolia Hornádu v Slovenskom Rudohorí. Objekt je určený na využitie pre lesnícky vedecký výskum. </a:t>
            </a:r>
            <a:endParaRPr lang="sk-SK" dirty="0"/>
          </a:p>
        </p:txBody>
      </p:sp>
      <p:pic>
        <p:nvPicPr>
          <p:cNvPr id="18434" name="Picture 2" descr="D:\praca\clanky a prezentacie\enviro2014\fotky\P1010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795886" cy="5061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praca\clanky a prezentacie\enviro2014\vy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11521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Tranzekt</a:t>
            </a:r>
            <a:endParaRPr lang="sk-SK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Zástupný symbol obsahu 3" descr="D:\bokovky\Pre ocka\bujanov\bujanov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446449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5148064" y="1556792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>
                <a:latin typeface="Franklin Gothic Medium" pitchFamily="34" charset="0"/>
              </a:rPr>
              <a:t> najpodrobnejšie zameraná časť TVP, výmera 1ha z celkovej výmery 8ha. Oproti ostatným plochám zamerané aj pozície stromov a ich korunové projekcie.</a:t>
            </a:r>
          </a:p>
          <a:p>
            <a:endParaRPr lang="sk-SK" dirty="0" smtClean="0">
              <a:latin typeface="Franklin Gothic Medium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Franklin Gothic Medium" pitchFamily="34" charset="0"/>
              </a:rPr>
              <a:t> zameraných 588 živých stromov, 80 kusov mŕtveho dreva,  12 porastových medzier</a:t>
            </a:r>
          </a:p>
          <a:p>
            <a:endParaRPr lang="sk-SK" dirty="0" smtClean="0">
              <a:latin typeface="Franklin Gothic Medium" pitchFamily="34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Franklin Gothic Medium" pitchFamily="34" charset="0"/>
              </a:rPr>
              <a:t> celkovo viac ako 2500 bodov</a:t>
            </a:r>
            <a:endParaRPr lang="sk-SK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raca\clanky a prezentacie\enviro2014\vy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11521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sk-SK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Sledované atribúty</a:t>
            </a:r>
            <a:endParaRPr lang="sk-SK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9458" name="Picture 2" descr="D:\praca\clanky a prezentacie\enviro2014\tre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2080483" cy="2304256"/>
          </a:xfrm>
          <a:prstGeom prst="rect">
            <a:avLst/>
          </a:prstGeom>
          <a:noFill/>
        </p:spPr>
      </p:pic>
      <p:pic>
        <p:nvPicPr>
          <p:cNvPr id="19460" name="Picture 4" descr="D:\praca\clanky a prezentacie\enviro2014\db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2492896"/>
            <a:ext cx="3811116" cy="2647598"/>
          </a:xfrm>
          <a:prstGeom prst="rect">
            <a:avLst/>
          </a:prstGeom>
          <a:noFill/>
        </p:spPr>
      </p:pic>
      <p:pic>
        <p:nvPicPr>
          <p:cNvPr id="19459" name="Picture 3" descr="D:\praca\clanky a prezentacie\enviro2014\deadwoo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869160"/>
            <a:ext cx="2079348" cy="1061639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6012160" y="1556792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sk-SK" dirty="0" smtClean="0">
                <a:latin typeface="Franklin Gothic Medium" pitchFamily="34" charset="0"/>
              </a:rPr>
              <a:t>pozícia stromov a ich korunová projekcia</a:t>
            </a:r>
          </a:p>
          <a:p>
            <a:pPr>
              <a:buFontTx/>
              <a:buChar char="-"/>
            </a:pPr>
            <a:r>
              <a:rPr lang="sk-SK" dirty="0" smtClean="0">
                <a:latin typeface="Franklin Gothic Medium" pitchFamily="34" charset="0"/>
              </a:rPr>
              <a:t>hrúbka a výška stromov</a:t>
            </a:r>
          </a:p>
          <a:p>
            <a:pPr>
              <a:buFontTx/>
              <a:buChar char="-"/>
            </a:pPr>
            <a:r>
              <a:rPr lang="sk-SK" dirty="0" smtClean="0">
                <a:latin typeface="Franklin Gothic Medium" pitchFamily="34" charset="0"/>
              </a:rPr>
              <a:t>výška nasadenia koruny</a:t>
            </a:r>
          </a:p>
          <a:p>
            <a:pPr>
              <a:buFontTx/>
              <a:buChar char="-"/>
            </a:pPr>
            <a:r>
              <a:rPr lang="sk-SK" dirty="0" smtClean="0">
                <a:latin typeface="Franklin Gothic Medium" pitchFamily="34" charset="0"/>
              </a:rPr>
              <a:t>druh dreviny</a:t>
            </a:r>
          </a:p>
          <a:p>
            <a:pPr>
              <a:buFontTx/>
              <a:buChar char="-"/>
            </a:pPr>
            <a:r>
              <a:rPr lang="sk-SK" dirty="0" smtClean="0">
                <a:latin typeface="Franklin Gothic Medium" pitchFamily="34" charset="0"/>
              </a:rPr>
              <a:t>dĺžka a objem jednotlivých kusov mŕtveho dreva</a:t>
            </a:r>
          </a:p>
          <a:p>
            <a:pPr>
              <a:buFontTx/>
              <a:buChar char="-"/>
            </a:pPr>
            <a:r>
              <a:rPr lang="sk-SK" dirty="0" smtClean="0">
                <a:latin typeface="Franklin Gothic Medium" pitchFamily="34" charset="0"/>
              </a:rPr>
              <a:t>drevina a stupeň rozkladu pri mŕtvom dreve</a:t>
            </a:r>
          </a:p>
          <a:p>
            <a:pPr>
              <a:buFontTx/>
              <a:buChar char="-"/>
            </a:pPr>
            <a:r>
              <a:rPr lang="sk-SK" dirty="0" smtClean="0">
                <a:latin typeface="Franklin Gothic Medium" pitchFamily="34" charset="0"/>
              </a:rPr>
              <a:t>Výmera a počet otvorených a rozšírených medzier</a:t>
            </a:r>
          </a:p>
          <a:p>
            <a:pPr>
              <a:buFontTx/>
              <a:buChar char="-"/>
            </a:pPr>
            <a:r>
              <a:rPr lang="sk-SK" dirty="0" smtClean="0">
                <a:latin typeface="Franklin Gothic Medium" pitchFamily="34" charset="0"/>
              </a:rPr>
              <a:t>počet vypadnutých stromov a miera zmladenia v medzerách</a:t>
            </a:r>
            <a:endParaRPr lang="sk-SK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praca\clanky a prezentacie\enviro2014\vyr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4" cy="115212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Niektoré odvodené charakteristiky</a:t>
            </a:r>
            <a:endParaRPr lang="sk-SK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Graf 10"/>
          <p:cNvPicPr>
            <a:picLocks noChangeArrowheads="1"/>
          </p:cNvPicPr>
          <p:nvPr/>
        </p:nvPicPr>
        <p:blipFill>
          <a:blip r:embed="rId3" cstate="print"/>
          <a:srcRect b="-143"/>
          <a:stretch>
            <a:fillRect/>
          </a:stretch>
        </p:blipFill>
        <p:spPr bwMode="auto">
          <a:xfrm>
            <a:off x="395536" y="1484785"/>
            <a:ext cx="28803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3491880" y="1484784"/>
            <a:ext cx="53285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latin typeface="Franklin Gothic Medium" pitchFamily="34" charset="0"/>
              </a:rPr>
              <a:t>Početnosť </a:t>
            </a:r>
            <a:r>
              <a:rPr lang="sk-SK" b="1" dirty="0" smtClean="0">
                <a:latin typeface="Franklin Gothic Medium" pitchFamily="34" charset="0"/>
              </a:rPr>
              <a:t>duba</a:t>
            </a:r>
            <a:r>
              <a:rPr lang="sk-SK" dirty="0" smtClean="0">
                <a:latin typeface="Franklin Gothic Medium" pitchFamily="34" charset="0"/>
              </a:rPr>
              <a:t> je 198 ks.ha</a:t>
            </a:r>
            <a:r>
              <a:rPr lang="sk-SK" baseline="30000" dirty="0" smtClean="0">
                <a:latin typeface="Franklin Gothic Medium" pitchFamily="34" charset="0"/>
              </a:rPr>
              <a:t>-1</a:t>
            </a:r>
            <a:r>
              <a:rPr lang="sk-SK" dirty="0" smtClean="0">
                <a:latin typeface="Franklin Gothic Medium" pitchFamily="34" charset="0"/>
              </a:rPr>
              <a:t>, najvyššie početné zastúpenie v hrúbkovom stupni 42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latin typeface="Franklin Gothic Medium" pitchFamily="34" charset="0"/>
              </a:rPr>
              <a:t>Početnosť </a:t>
            </a:r>
            <a:r>
              <a:rPr lang="sk-SK" b="1" dirty="0" smtClean="0">
                <a:latin typeface="Franklin Gothic Medium" pitchFamily="34" charset="0"/>
              </a:rPr>
              <a:t>buka</a:t>
            </a:r>
            <a:r>
              <a:rPr lang="sk-SK" dirty="0" smtClean="0">
                <a:latin typeface="Franklin Gothic Medium" pitchFamily="34" charset="0"/>
              </a:rPr>
              <a:t> je 273 ks.ha</a:t>
            </a:r>
            <a:r>
              <a:rPr lang="sk-SK" baseline="30000" dirty="0" smtClean="0">
                <a:latin typeface="Franklin Gothic Medium" pitchFamily="34" charset="0"/>
              </a:rPr>
              <a:t>-1</a:t>
            </a:r>
            <a:r>
              <a:rPr lang="sk-SK" dirty="0" smtClean="0">
                <a:latin typeface="Franklin Gothic Medium" pitchFamily="34" charset="0"/>
              </a:rPr>
              <a:t>, najvyššie početné zastúpenie v hrúbkovom stupni 10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latin typeface="Franklin Gothic Medium" pitchFamily="34" charset="0"/>
              </a:rPr>
              <a:t>Priemerná početnosť </a:t>
            </a:r>
            <a:r>
              <a:rPr lang="sk-SK" b="1" dirty="0" smtClean="0">
                <a:latin typeface="Franklin Gothic Medium" pitchFamily="34" charset="0"/>
              </a:rPr>
              <a:t>oboch hlavných drevín </a:t>
            </a:r>
            <a:r>
              <a:rPr lang="sk-SK" dirty="0" smtClean="0">
                <a:latin typeface="Franklin Gothic Medium" pitchFamily="34" charset="0"/>
              </a:rPr>
              <a:t>je 471 ks.ha</a:t>
            </a:r>
            <a:r>
              <a:rPr lang="sk-SK" baseline="30000" dirty="0" smtClean="0">
                <a:latin typeface="Franklin Gothic Medium" pitchFamily="34" charset="0"/>
              </a:rPr>
              <a:t>-1</a:t>
            </a:r>
            <a:endParaRPr lang="sk-SK" dirty="0">
              <a:latin typeface="Franklin Gothic Medium" pitchFamily="34" charset="0"/>
            </a:endParaRPr>
          </a:p>
        </p:txBody>
      </p:sp>
      <p:pic>
        <p:nvPicPr>
          <p:cNvPr id="6" name="Graf 28"/>
          <p:cNvPicPr>
            <a:picLocks noChangeArrowheads="1"/>
          </p:cNvPicPr>
          <p:nvPr/>
        </p:nvPicPr>
        <p:blipFill>
          <a:blip r:embed="rId4" cstate="print"/>
          <a:srcRect b="-143"/>
          <a:stretch>
            <a:fillRect/>
          </a:stretch>
        </p:blipFill>
        <p:spPr bwMode="auto">
          <a:xfrm>
            <a:off x="395536" y="3140968"/>
            <a:ext cx="28803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ĺžnik 6"/>
          <p:cNvSpPr/>
          <p:nvPr/>
        </p:nvSpPr>
        <p:spPr>
          <a:xfrm>
            <a:off x="3491880" y="3140968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latin typeface="Franklin Gothic Medium" pitchFamily="34" charset="0"/>
              </a:rPr>
              <a:t>Dub</a:t>
            </a:r>
            <a:r>
              <a:rPr lang="sk-SK" dirty="0" smtClean="0">
                <a:latin typeface="Franklin Gothic Medium" pitchFamily="34" charset="0"/>
              </a:rPr>
              <a:t> dosahuje najvyšší objem v hrúbkovom stupni 50 (95.06 m</a:t>
            </a:r>
            <a:r>
              <a:rPr lang="sk-SK" baseline="30000" dirty="0" smtClean="0">
                <a:latin typeface="Franklin Gothic Medium" pitchFamily="34" charset="0"/>
              </a:rPr>
              <a:t>3</a:t>
            </a:r>
            <a:r>
              <a:rPr lang="sk-SK" dirty="0" smtClean="0">
                <a:latin typeface="Franklin Gothic Medium" pitchFamily="34" charset="0"/>
              </a:rPr>
              <a:t>.ha</a:t>
            </a:r>
            <a:r>
              <a:rPr lang="sk-SK" baseline="30000" dirty="0" smtClean="0">
                <a:latin typeface="Franklin Gothic Medium" pitchFamily="34" charset="0"/>
              </a:rPr>
              <a:t>-1</a:t>
            </a:r>
            <a:r>
              <a:rPr lang="sk-SK" dirty="0" smtClean="0">
                <a:latin typeface="Franklin Gothic Medium" pitchFamily="34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b="1" dirty="0" smtClean="0">
                <a:latin typeface="Franklin Gothic Medium" pitchFamily="34" charset="0"/>
              </a:rPr>
              <a:t>Buk</a:t>
            </a:r>
            <a:r>
              <a:rPr lang="sk-SK" dirty="0" smtClean="0">
                <a:latin typeface="Franklin Gothic Medium" pitchFamily="34" charset="0"/>
              </a:rPr>
              <a:t> dosahuje najvyšší objem v hrúbkovom stupni 30 (21.95 m</a:t>
            </a:r>
            <a:r>
              <a:rPr lang="sk-SK" baseline="30000" dirty="0" smtClean="0">
                <a:latin typeface="Franklin Gothic Medium" pitchFamily="34" charset="0"/>
              </a:rPr>
              <a:t>3</a:t>
            </a:r>
            <a:r>
              <a:rPr lang="sk-SK" dirty="0" smtClean="0">
                <a:latin typeface="Franklin Gothic Medium" pitchFamily="34" charset="0"/>
              </a:rPr>
              <a:t>.ha</a:t>
            </a:r>
            <a:r>
              <a:rPr lang="sk-SK" baseline="30000" dirty="0" smtClean="0">
                <a:latin typeface="Franklin Gothic Medium" pitchFamily="34" charset="0"/>
              </a:rPr>
              <a:t>-1</a:t>
            </a:r>
            <a:r>
              <a:rPr lang="sk-SK" dirty="0" smtClean="0">
                <a:latin typeface="Franklin Gothic Medium" pitchFamily="34" charset="0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r>
              <a:rPr lang="sk-SK" dirty="0" smtClean="0">
                <a:latin typeface="Franklin Gothic Medium" pitchFamily="34" charset="0"/>
              </a:rPr>
              <a:t>Priemerná zásoba hrubiny </a:t>
            </a:r>
            <a:r>
              <a:rPr lang="sk-SK" b="1" dirty="0" smtClean="0">
                <a:latin typeface="Franklin Gothic Medium" pitchFamily="34" charset="0"/>
              </a:rPr>
              <a:t>oboch hlavných drevín </a:t>
            </a:r>
            <a:r>
              <a:rPr lang="sk-SK" dirty="0" smtClean="0">
                <a:latin typeface="Franklin Gothic Medium" pitchFamily="34" charset="0"/>
              </a:rPr>
              <a:t>je 650.01 m</a:t>
            </a:r>
            <a:r>
              <a:rPr lang="sk-SK" baseline="30000" dirty="0" smtClean="0">
                <a:latin typeface="Franklin Gothic Medium" pitchFamily="34" charset="0"/>
              </a:rPr>
              <a:t>3</a:t>
            </a:r>
            <a:r>
              <a:rPr lang="sk-SK" dirty="0" smtClean="0">
                <a:latin typeface="Franklin Gothic Medium" pitchFamily="34" charset="0"/>
              </a:rPr>
              <a:t>.ha</a:t>
            </a:r>
            <a:r>
              <a:rPr lang="sk-SK" baseline="30000" dirty="0" smtClean="0">
                <a:latin typeface="Franklin Gothic Medium" pitchFamily="34" charset="0"/>
              </a:rPr>
              <a:t>-1</a:t>
            </a:r>
            <a:endParaRPr lang="sk-SK" dirty="0">
              <a:latin typeface="Franklin Gothic Medium" pitchFamily="34" charset="0"/>
            </a:endParaRPr>
          </a:p>
        </p:txBody>
      </p:sp>
      <p:pic>
        <p:nvPicPr>
          <p:cNvPr id="8" name="Graf 2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914007"/>
            <a:ext cx="2880320" cy="175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ĺžnik 8"/>
          <p:cNvSpPr/>
          <p:nvPr/>
        </p:nvSpPr>
        <p:spPr>
          <a:xfrm>
            <a:off x="3491880" y="4869160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latin typeface="Franklin Gothic Medium" pitchFamily="34" charset="0"/>
              </a:rPr>
              <a:t>Početnosti výšok </a:t>
            </a:r>
            <a:r>
              <a:rPr lang="sk-SK" b="1" dirty="0" smtClean="0">
                <a:latin typeface="Franklin Gothic Medium" pitchFamily="34" charset="0"/>
              </a:rPr>
              <a:t>duba</a:t>
            </a:r>
            <a:r>
              <a:rPr lang="sk-SK" dirty="0" smtClean="0">
                <a:latin typeface="Franklin Gothic Medium" pitchFamily="34" charset="0"/>
              </a:rPr>
              <a:t> sú sústredené okolo výškovej triedy 30–35 m (85 ks.ha</a:t>
            </a:r>
            <a:r>
              <a:rPr lang="sk-SK" baseline="30000" dirty="0" smtClean="0">
                <a:latin typeface="Franklin Gothic Medium" pitchFamily="34" charset="0"/>
              </a:rPr>
              <a:t>-1</a:t>
            </a:r>
            <a:r>
              <a:rPr lang="sk-SK" dirty="0" smtClean="0">
                <a:latin typeface="Franklin Gothic Medium" pitchFamily="34" charset="0"/>
              </a:rPr>
              <a:t>)</a:t>
            </a:r>
          </a:p>
          <a:p>
            <a:r>
              <a:rPr lang="sk-SK" dirty="0" smtClean="0">
                <a:latin typeface="Franklin Gothic Medium" pitchFamily="34" charset="0"/>
              </a:rPr>
              <a:t>Široké rozpätie početností výšok </a:t>
            </a:r>
            <a:r>
              <a:rPr lang="sk-SK" b="1" dirty="0" smtClean="0">
                <a:latin typeface="Franklin Gothic Medium" pitchFamily="34" charset="0"/>
              </a:rPr>
              <a:t>buka</a:t>
            </a:r>
            <a:r>
              <a:rPr lang="sk-SK" dirty="0" smtClean="0">
                <a:latin typeface="Franklin Gothic Medium" pitchFamily="34" charset="0"/>
              </a:rPr>
              <a:t> je v hodnote 5–25 m</a:t>
            </a:r>
          </a:p>
          <a:p>
            <a:r>
              <a:rPr lang="sk-SK" dirty="0" smtClean="0">
                <a:latin typeface="Franklin Gothic Medium" pitchFamily="34" charset="0"/>
              </a:rPr>
              <a:t>Najvyššia nameraná výška </a:t>
            </a:r>
            <a:r>
              <a:rPr lang="sk-SK" b="1" dirty="0" smtClean="0">
                <a:latin typeface="Franklin Gothic Medium" pitchFamily="34" charset="0"/>
              </a:rPr>
              <a:t>duba</a:t>
            </a:r>
            <a:r>
              <a:rPr lang="sk-SK" dirty="0" smtClean="0">
                <a:latin typeface="Franklin Gothic Medium" pitchFamily="34" charset="0"/>
              </a:rPr>
              <a:t> je 40,5 m, </a:t>
            </a:r>
            <a:r>
              <a:rPr lang="sk-SK" b="1" dirty="0" smtClean="0">
                <a:latin typeface="Franklin Gothic Medium" pitchFamily="34" charset="0"/>
              </a:rPr>
              <a:t>buka</a:t>
            </a:r>
            <a:r>
              <a:rPr lang="sk-SK" dirty="0" smtClean="0">
                <a:latin typeface="Franklin Gothic Medium" pitchFamily="34" charset="0"/>
              </a:rPr>
              <a:t> 35,5 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liatok">
  <a:themeElements>
    <a:clrScheme name="Odliatok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iatok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dlia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342</TotalTime>
  <Words>573</Words>
  <Application>Microsoft Office PowerPoint</Application>
  <PresentationFormat>Prezentácia na obrazovke (4:3)</PresentationFormat>
  <Paragraphs>109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Odliatok</vt:lpstr>
      <vt:lpstr>Technológia Field-Map ako nástroj podrobného zberu údajov o lesnom prostredí.</vt:lpstr>
      <vt:lpstr>Buzolové meranie</vt:lpstr>
      <vt:lpstr>Technológia Field-Map</vt:lpstr>
      <vt:lpstr>Zisťovanie presnosti</vt:lpstr>
      <vt:lpstr>Výsledky</vt:lpstr>
      <vt:lpstr>Meranie v NPR Bujanovská dubina</vt:lpstr>
      <vt:lpstr>Tranzekt</vt:lpstr>
      <vt:lpstr>Sledované atribúty</vt:lpstr>
      <vt:lpstr>Niektoré odvodené charakteristiky</vt:lpstr>
      <vt:lpstr>Ostatné časti TVP</vt:lpstr>
      <vt:lpstr>Záver</vt:lpstr>
      <vt:lpstr>Snímka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Technológia FieldMap ako nástroj podrobného zberu údajov o lesnom prostredí.</dc:title>
  <dc:creator>Tomastik</dc:creator>
  <cp:lastModifiedBy>Tomastik</cp:lastModifiedBy>
  <cp:revision>35</cp:revision>
  <dcterms:created xsi:type="dcterms:W3CDTF">2014-06-19T11:35:10Z</dcterms:created>
  <dcterms:modified xsi:type="dcterms:W3CDTF">2014-06-20T11:54:51Z</dcterms:modified>
</cp:coreProperties>
</file>