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1" r:id="rId3"/>
    <p:sldId id="282" r:id="rId4"/>
    <p:sldId id="290" r:id="rId5"/>
    <p:sldId id="284" r:id="rId6"/>
    <p:sldId id="261" r:id="rId7"/>
    <p:sldId id="291" r:id="rId8"/>
    <p:sldId id="263" r:id="rId9"/>
    <p:sldId id="271" r:id="rId10"/>
    <p:sldId id="272" r:id="rId11"/>
    <p:sldId id="273" r:id="rId12"/>
    <p:sldId id="292" r:id="rId13"/>
    <p:sldId id="288" r:id="rId14"/>
    <p:sldId id="293" r:id="rId15"/>
    <p:sldId id="294" r:id="rId16"/>
    <p:sldId id="295" r:id="rId17"/>
    <p:sldId id="296" r:id="rId18"/>
    <p:sldId id="297" r:id="rId19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DCAA"/>
    <a:srgbClr val="C9C571"/>
    <a:srgbClr val="B4AE86"/>
    <a:srgbClr val="CDC9AF"/>
    <a:srgbClr val="B43732"/>
    <a:srgbClr val="6B9BA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0" autoAdjust="0"/>
    <p:restoredTop sz="94982" autoAdjust="0"/>
  </p:normalViewPr>
  <p:slideViewPr>
    <p:cSldViewPr>
      <p:cViewPr>
        <p:scale>
          <a:sx n="75" d="100"/>
          <a:sy n="75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2778B8A-84B7-4C5A-9CAE-8E086EDE28C6}" type="datetimeFigureOut">
              <a:rPr lang="sk-SK"/>
              <a:pPr>
                <a:defRPr/>
              </a:pPr>
              <a:t>15. 5. 2013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sk-SK" noProof="0" smtClean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6D31948-1A19-4C99-A590-894696DB4A0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k-SK" smtClean="0"/>
              <a:t>Spoločnosť Autodesk v rámci snahy zefektívniť prácu užívateľov presadzuje myšlienku BIM (Building information modeling), ktorá je síce primárne určená pre návrh a realizáciu budov, no tak ako má svoj cyklus / proces realizácia budovy, má ho aj mesto. Výsledkom je informačný model ktorý predstavuje centrálnu znalostnú databázu podporujúcu rozhodovanie a činnosti. Produkty Autodesku pokrývajú celý tento cyklus a sú uspôsobené na efektívnu komunikáciu a synchronizáciu údajov a tak všetky zúčastnené strany nielen čerpajú z tejto bázy údajov, ale zároveň aj aktualizujú model. </a:t>
            </a:r>
          </a:p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56F32A-FA48-44DD-A548-968A091786F2}" type="slidenum">
              <a:rPr lang="sk-SK" smtClean="0"/>
              <a:pPr/>
              <a:t>4</a:t>
            </a:fld>
            <a:endParaRPr lang="sk-S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smtClean="0"/>
          </a:p>
        </p:txBody>
      </p:sp>
      <p:sp>
        <p:nvSpPr>
          <p:cNvPr id="22532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EADE26-146B-4B2B-A464-8A1812196F34}" type="slidenum">
              <a:rPr lang="sk-SK" smtClean="0"/>
              <a:pPr/>
              <a:t>7</a:t>
            </a:fld>
            <a:endParaRPr lang="sk-S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smtClean="0"/>
          </a:p>
        </p:txBody>
      </p:sp>
      <p:sp>
        <p:nvSpPr>
          <p:cNvPr id="23556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014860-7B45-4A56-9314-4FC7E7735DC1}" type="slidenum">
              <a:rPr lang="sk-SK" smtClean="0"/>
              <a:pPr/>
              <a:t>14</a:t>
            </a:fld>
            <a:endParaRPr lang="sk-S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k-SK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5E1CB7-2F0F-43AD-AD6C-02A22F60FC2E}" type="slidenum">
              <a:rPr lang="sk-SK" smtClean="0"/>
              <a:pPr/>
              <a:t>15</a:t>
            </a:fld>
            <a:endParaRPr lang="sk-S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k-SK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17127E-42D4-4703-9A98-98C06D510581}" type="slidenum">
              <a:rPr lang="sk-SK" smtClean="0"/>
              <a:pPr/>
              <a:t>16</a:t>
            </a:fld>
            <a:endParaRPr lang="sk-SK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k-SK" smtClean="0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DEFAAC-6CF7-45DC-BE7E-17808327092F}" type="slidenum">
              <a:rPr lang="sk-SK" smtClean="0"/>
              <a:pPr/>
              <a:t>17</a:t>
            </a:fld>
            <a:endParaRPr lang="sk-SK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k-SK" smtClean="0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83458A-116E-44FC-B6B8-376960FBE4B4}" type="slidenum">
              <a:rPr lang="sk-SK" smtClean="0"/>
              <a:pPr/>
              <a:t>18</a:t>
            </a:fld>
            <a:endParaRPr lang="sk-S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F3ABC-2EC1-463B-9CFA-29DC8E4730F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5ACFD-93EF-4E5F-8CC5-598C8F2AE88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9AC1B-B567-464E-AC3C-9091C90B615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1A084-FA9F-4930-AAB3-8A5172B3393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5C5F1-4346-4156-B348-87D4679260D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4D3BD-B1AE-406A-A472-29B86B52962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A3B00-FEC4-49C9-BFC4-E8C3EF512BC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8E853-8148-42BE-BFBD-2CA6C174C88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0BC44-ACD2-404B-BAC9-7270A41C983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B9643-C4DF-4C3E-9204-5CA8CA72887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8243B-D112-42B4-BDA5-CC0B9977B3E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01CE051-24B1-4031-B7E7-18630454D53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ympodium\Desktop\EiF%202013\VI.blok\GIS%20Services%20-%20Banovsky\02_KAT.avi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ympodium\Desktop\EiF%202013\VI.blok\GIS%20Services%20-%20Banovsky\03_MG.avi" TargetMode="Externa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ympodium\Desktop\EiF%202013\VI.blok\GIS%20Services%20-%20Banovsky\01_UP.avi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strana_titul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Nadpis 1"/>
          <p:cNvSpPr>
            <a:spLocks noGrp="1"/>
          </p:cNvSpPr>
          <p:nvPr>
            <p:ph type="ctrTitle"/>
          </p:nvPr>
        </p:nvSpPr>
        <p:spPr>
          <a:xfrm>
            <a:off x="3743325" y="836613"/>
            <a:ext cx="5400675" cy="4321175"/>
          </a:xfrm>
        </p:spPr>
        <p:txBody>
          <a:bodyPr/>
          <a:lstStyle/>
          <a:p>
            <a:pPr eaLnBrk="1" hangingPunct="1"/>
            <a:r>
              <a:rPr lang="sk-SK" b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Územné plány - prejdite </a:t>
            </a:r>
            <a:br>
              <a:rPr lang="sk-SK" b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sk-SK" b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od CAD ku GIS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strana_podklad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Nadpis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sk-SK" sz="4000" b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Porovnanie zobrazenia s „KaPor“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1238" y="1196975"/>
            <a:ext cx="7121525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strana_podklad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Nadpis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sk-SK" sz="4000" b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Porovnanie zobrazenia s „KaPor“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1238" y="1196975"/>
            <a:ext cx="7129462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02_KAT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4645024" y="-1755577"/>
            <a:ext cx="17145000" cy="9644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strana_podklad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Nadpis 1"/>
          <p:cNvSpPr>
            <a:spLocks noGrp="1"/>
          </p:cNvSpPr>
          <p:nvPr>
            <p:ph type="title"/>
          </p:nvPr>
        </p:nvSpPr>
        <p:spPr>
          <a:xfrm>
            <a:off x="914400" y="14288"/>
            <a:ext cx="8229600" cy="1143000"/>
          </a:xfrm>
        </p:spPr>
        <p:txBody>
          <a:bodyPr/>
          <a:lstStyle/>
          <a:p>
            <a:pPr eaLnBrk="1" hangingPunct="1"/>
            <a:r>
              <a:rPr lang="sk-SK" b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Publikácia na web</a:t>
            </a:r>
          </a:p>
        </p:txBody>
      </p:sp>
      <p:sp>
        <p:nvSpPr>
          <p:cNvPr id="1434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smtClean="0">
                <a:latin typeface="Calibri" pitchFamily="34" charset="0"/>
                <a:ea typeface="Calibri" pitchFamily="34" charset="0"/>
                <a:cs typeface="Calibri" pitchFamily="34" charset="0"/>
              </a:rPr>
              <a:t>Automatizovaný proces</a:t>
            </a:r>
          </a:p>
          <a:p>
            <a:pPr eaLnBrk="1" hangingPunct="1"/>
            <a:endParaRPr lang="sk-SK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sk-SK" smtClean="0">
                <a:latin typeface="Calibri" pitchFamily="34" charset="0"/>
                <a:ea typeface="Calibri" pitchFamily="34" charset="0"/>
                <a:cs typeface="Calibri" pitchFamily="34" charset="0"/>
              </a:rPr>
              <a:t>Kompletná publikácia dát</a:t>
            </a:r>
          </a:p>
          <a:p>
            <a:pPr eaLnBrk="1" hangingPunct="1"/>
            <a:endParaRPr lang="sk-SK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sk-SK" smtClean="0">
                <a:latin typeface="Calibri" pitchFamily="34" charset="0"/>
                <a:ea typeface="Calibri" pitchFamily="34" charset="0"/>
                <a:cs typeface="Calibri" pitchFamily="34" charset="0"/>
              </a:rPr>
              <a:t>Zachovaný zobrazovací model</a:t>
            </a:r>
          </a:p>
          <a:p>
            <a:pPr eaLnBrk="1" hangingPunct="1"/>
            <a:endParaRPr lang="sk-SK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sk-SK" smtClean="0">
                <a:latin typeface="Calibri" pitchFamily="34" charset="0"/>
                <a:ea typeface="Calibri" pitchFamily="34" charset="0"/>
                <a:cs typeface="Calibri" pitchFamily="34" charset="0"/>
              </a:rPr>
              <a:t>Užívateľom definované tooltipy</a:t>
            </a:r>
          </a:p>
          <a:p>
            <a:pPr eaLnBrk="1" hangingPunct="1">
              <a:buFontTx/>
              <a:buNone/>
            </a:pPr>
            <a:endParaRPr lang="sk-SK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endParaRPr lang="sk-SK" smtClean="0">
              <a:latin typeface="Plau-Thin_C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03_MG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4572000" y="-1712914"/>
            <a:ext cx="17145000" cy="9644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strana_podklad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Nadpis 1"/>
          <p:cNvSpPr>
            <a:spLocks noGrp="1"/>
          </p:cNvSpPr>
          <p:nvPr>
            <p:ph type="title"/>
          </p:nvPr>
        </p:nvSpPr>
        <p:spPr>
          <a:xfrm>
            <a:off x="914400" y="14288"/>
            <a:ext cx="8229600" cy="1143000"/>
          </a:xfrm>
        </p:spPr>
        <p:txBody>
          <a:bodyPr/>
          <a:lstStyle/>
          <a:p>
            <a:pPr eaLnBrk="1" hangingPunct="1"/>
            <a:r>
              <a:rPr lang="sk-SK" b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Autodesk Infrastructure Modeler</a:t>
            </a:r>
          </a:p>
        </p:txBody>
      </p:sp>
      <p:sp>
        <p:nvSpPr>
          <p:cNvPr id="16388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604838"/>
          </a:xfrm>
        </p:spPr>
        <p:txBody>
          <a:bodyPr/>
          <a:lstStyle/>
          <a:p>
            <a:pPr eaLnBrk="1" hangingPunct="1"/>
            <a:r>
              <a:rPr lang="sk-SK" smtClean="0">
                <a:latin typeface="Calibri" pitchFamily="34" charset="0"/>
                <a:ea typeface="Calibri" pitchFamily="34" charset="0"/>
                <a:cs typeface="Calibri" pitchFamily="34" charset="0"/>
              </a:rPr>
              <a:t>Nástroj koncepčného dizajnu</a:t>
            </a:r>
          </a:p>
        </p:txBody>
      </p:sp>
      <p:pic>
        <p:nvPicPr>
          <p:cNvPr id="5" name="Picture 10" descr="http://theprovingground.wdfiles.com/local--files/revit-api-py-random/RPS-Random-RandomParameter-Wi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2617788"/>
            <a:ext cx="5903913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4859338" y="1600200"/>
            <a:ext cx="41052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sk-SK" kern="0" dirty="0" smtClean="0">
                <a:latin typeface="Calibri" pitchFamily="34" charset="0"/>
                <a:cs typeface="Calibri" pitchFamily="34" charset="0"/>
              </a:rPr>
              <a:t>Jednoduchá tvorba alternatív</a:t>
            </a:r>
          </a:p>
          <a:p>
            <a:pPr eaLnBrk="1" hangingPunct="1">
              <a:defRPr/>
            </a:pPr>
            <a:endParaRPr lang="sk-SK" kern="0" dirty="0">
              <a:latin typeface="Plau-Thin_CE" pitchFamily="2" charset="0"/>
            </a:endParaRPr>
          </a:p>
        </p:txBody>
      </p:sp>
      <p:grpSp>
        <p:nvGrpSpPr>
          <p:cNvPr id="6" name="Skupina 5"/>
          <p:cNvGrpSpPr>
            <a:grpSpLocks/>
          </p:cNvGrpSpPr>
          <p:nvPr/>
        </p:nvGrpSpPr>
        <p:grpSpPr bwMode="auto">
          <a:xfrm>
            <a:off x="1163638" y="2598738"/>
            <a:ext cx="7392987" cy="3421062"/>
            <a:chOff x="939681" y="2199463"/>
            <a:chExt cx="7731935" cy="3605801"/>
          </a:xfrm>
        </p:grpSpPr>
        <p:pic>
          <p:nvPicPr>
            <p:cNvPr id="16393" name="Picture 6" descr="http://civil3d.files.wordpress.com/2012/08/monster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29037" y="2204864"/>
              <a:ext cx="3842579" cy="36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4" name="Picture 4" descr="http://civil3d.files.wordpress.com/2012/08/snapshot01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39681" y="2199463"/>
              <a:ext cx="3848343" cy="360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32100" y="2617788"/>
            <a:ext cx="4040188" cy="36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strana_podklad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Nadpis 1"/>
          <p:cNvSpPr>
            <a:spLocks noGrp="1"/>
          </p:cNvSpPr>
          <p:nvPr>
            <p:ph type="title"/>
          </p:nvPr>
        </p:nvSpPr>
        <p:spPr>
          <a:xfrm>
            <a:off x="914400" y="14288"/>
            <a:ext cx="8229600" cy="1143000"/>
          </a:xfrm>
        </p:spPr>
        <p:txBody>
          <a:bodyPr/>
          <a:lstStyle/>
          <a:p>
            <a:pPr eaLnBrk="1" hangingPunct="1"/>
            <a:r>
              <a:rPr lang="sk-SK" b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Autodesk Infrastructure Modeler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381125"/>
            <a:ext cx="5111750" cy="464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1381125"/>
            <a:ext cx="3009900" cy="464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8875" y="1360488"/>
            <a:ext cx="7085013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trana_podklad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Nadpis 1"/>
          <p:cNvSpPr>
            <a:spLocks noGrp="1"/>
          </p:cNvSpPr>
          <p:nvPr>
            <p:ph type="title"/>
          </p:nvPr>
        </p:nvSpPr>
        <p:spPr>
          <a:xfrm>
            <a:off x="914400" y="14288"/>
            <a:ext cx="8229600" cy="1143000"/>
          </a:xfrm>
        </p:spPr>
        <p:txBody>
          <a:bodyPr/>
          <a:lstStyle/>
          <a:p>
            <a:pPr eaLnBrk="1" hangingPunct="1"/>
            <a:r>
              <a:rPr lang="sk-SK" b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Územné plány a GIS</a:t>
            </a:r>
          </a:p>
        </p:txBody>
      </p:sp>
      <p:sp>
        <p:nvSpPr>
          <p:cNvPr id="1843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smtClean="0">
                <a:latin typeface="Calibri" pitchFamily="34" charset="0"/>
                <a:ea typeface="Calibri" pitchFamily="34" charset="0"/>
                <a:cs typeface="Calibri" pitchFamily="34" charset="0"/>
              </a:rPr>
              <a:t>Prečo GIS? Prečo Map3D?</a:t>
            </a:r>
          </a:p>
          <a:p>
            <a:pPr lvl="1" eaLnBrk="1" hangingPunct="1"/>
            <a:r>
              <a:rPr lang="sk-SK" smtClean="0">
                <a:latin typeface="Calibri" pitchFamily="34" charset="0"/>
                <a:ea typeface="Calibri" pitchFamily="34" charset="0"/>
                <a:cs typeface="Calibri" pitchFamily="34" charset="0"/>
              </a:rPr>
              <a:t>grafické prvky spojené s atribútmi</a:t>
            </a:r>
          </a:p>
          <a:p>
            <a:pPr lvl="1" eaLnBrk="1" hangingPunct="1"/>
            <a:r>
              <a:rPr lang="sk-SK" smtClean="0">
                <a:latin typeface="Calibri" pitchFamily="34" charset="0"/>
                <a:ea typeface="Calibri" pitchFamily="34" charset="0"/>
                <a:cs typeface="Calibri" pitchFamily="34" charset="0"/>
              </a:rPr>
              <a:t>rýchla a jednoduchá orientácia v dátach podľa zvolených kritérií</a:t>
            </a:r>
          </a:p>
          <a:p>
            <a:pPr lvl="1" eaLnBrk="1" hangingPunct="1"/>
            <a:r>
              <a:rPr lang="sk-SK" smtClean="0">
                <a:latin typeface="Calibri" pitchFamily="34" charset="0"/>
                <a:ea typeface="Calibri" pitchFamily="34" charset="0"/>
                <a:cs typeface="Calibri" pitchFamily="34" charset="0"/>
              </a:rPr>
              <a:t>zobrazovací model podľa vlastných požiadaviek platný pre zvolené projekty</a:t>
            </a:r>
          </a:p>
          <a:p>
            <a:pPr lvl="1" eaLnBrk="1" hangingPunct="1"/>
            <a:r>
              <a:rPr lang="sk-SK" smtClean="0">
                <a:latin typeface="Calibri" pitchFamily="34" charset="0"/>
                <a:ea typeface="Calibri" pitchFamily="34" charset="0"/>
                <a:cs typeface="Calibri" pitchFamily="34" charset="0"/>
              </a:rPr>
              <a:t>široká paleta podporovaných dátových zdrojov</a:t>
            </a:r>
          </a:p>
          <a:p>
            <a:pPr lvl="1" eaLnBrk="1" hangingPunct="1"/>
            <a:r>
              <a:rPr lang="sk-SK" smtClean="0">
                <a:latin typeface="Calibri" pitchFamily="34" charset="0"/>
                <a:ea typeface="Calibri" pitchFamily="34" charset="0"/>
                <a:cs typeface="Calibri" pitchFamily="34" charset="0"/>
              </a:rPr>
              <a:t>konfrontácia s katastrom nehnuteľností</a:t>
            </a:r>
          </a:p>
          <a:p>
            <a:pPr lvl="1" eaLnBrk="1" hangingPunct="1"/>
            <a:r>
              <a:rPr lang="sk-SK" smtClean="0">
                <a:latin typeface="Calibri" pitchFamily="34" charset="0"/>
                <a:ea typeface="Calibri" pitchFamily="34" charset="0"/>
                <a:cs typeface="Calibri" pitchFamily="34" charset="0"/>
              </a:rPr>
              <a:t>jednoduchá publikácia dát na web</a:t>
            </a:r>
          </a:p>
          <a:p>
            <a:pPr lvl="1" eaLnBrk="1" hangingPunct="1"/>
            <a:endParaRPr lang="sk-SK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buFontTx/>
              <a:buNone/>
            </a:pPr>
            <a:endParaRPr lang="sk-SK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endParaRPr lang="sk-SK" smtClean="0">
              <a:latin typeface="Plau-Thin_C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strana_titul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Nadpis 1"/>
          <p:cNvSpPr>
            <a:spLocks noGrp="1"/>
          </p:cNvSpPr>
          <p:nvPr>
            <p:ph type="ctrTitle"/>
          </p:nvPr>
        </p:nvSpPr>
        <p:spPr>
          <a:xfrm>
            <a:off x="4284663" y="836613"/>
            <a:ext cx="4848225" cy="4321175"/>
          </a:xfrm>
        </p:spPr>
        <p:txBody>
          <a:bodyPr/>
          <a:lstStyle/>
          <a:p>
            <a:pPr eaLnBrk="1" hangingPunct="1"/>
            <a:r>
              <a:rPr lang="sk-SK" b="1" smtClean="0">
                <a:solidFill>
                  <a:srgbClr val="DEDC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ĎAKUJEM ZA VAŠU POZORNOSŤ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trana_podklad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sk-SK" sz="4000" b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Územný plán</a:t>
            </a:r>
          </a:p>
        </p:txBody>
      </p:sp>
      <p:sp>
        <p:nvSpPr>
          <p:cNvPr id="307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ts val="2700"/>
              </a:lnSpc>
            </a:pPr>
            <a:r>
              <a:rPr lang="sk-SK" sz="2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Spoločenská dohoda o využívaní územia definujúca limity a pravidlá o využívaní územia</a:t>
            </a:r>
          </a:p>
          <a:p>
            <a:pPr eaLnBrk="1" hangingPunct="1">
              <a:lnSpc>
                <a:spcPts val="2700"/>
              </a:lnSpc>
            </a:pPr>
            <a:r>
              <a:rPr lang="sk-SK" sz="2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Strategický rozvojový dokument koordinujúci záujmy a činnosti v území</a:t>
            </a:r>
          </a:p>
          <a:p>
            <a:pPr eaLnBrk="1" hangingPunct="1">
              <a:lnSpc>
                <a:spcPts val="2700"/>
              </a:lnSpc>
            </a:pPr>
            <a:r>
              <a:rPr lang="sk-SK" sz="2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Dokument obsahujúci komplexné informácie o území (životné prostredie - technická infraštruktúra)</a:t>
            </a:r>
          </a:p>
          <a:p>
            <a:pPr eaLnBrk="1" hangingPunct="1">
              <a:lnSpc>
                <a:spcPts val="2700"/>
              </a:lnSpc>
              <a:buFontTx/>
              <a:buNone/>
            </a:pPr>
            <a:endParaRPr lang="sk-SK" b="1" smtClean="0">
              <a:latin typeface="Plau-Thin_C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4613" y="3573463"/>
            <a:ext cx="64547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trana_podklad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Nadpis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sk-SK" sz="4000" b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Územný plán – legislatíva / CAD-GIS</a:t>
            </a:r>
          </a:p>
        </p:txBody>
      </p:sp>
      <p:sp>
        <p:nvSpPr>
          <p:cNvPr id="410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sz="2000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Metodické usmernenie obstarania a spracovania územného plánu obce</a:t>
            </a:r>
            <a:r>
              <a:rPr lang="sk-SK" sz="2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k-SK" sz="1600" smtClean="0">
                <a:latin typeface="Calibri" pitchFamily="34" charset="0"/>
                <a:ea typeface="Calibri" pitchFamily="34" charset="0"/>
                <a:cs typeface="Calibri" pitchFamily="34" charset="0"/>
              </a:rPr>
              <a:t>(MŽP SR, Bratislava 2001)</a:t>
            </a:r>
          </a:p>
          <a:p>
            <a:pPr eaLnBrk="1" hangingPunct="1">
              <a:lnSpc>
                <a:spcPts val="2700"/>
              </a:lnSpc>
            </a:pPr>
            <a:endParaRPr lang="sk-SK" sz="20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lnSpc>
                <a:spcPts val="2700"/>
              </a:lnSpc>
            </a:pPr>
            <a:r>
              <a:rPr lang="sk-SK" sz="2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Grafické výstupy a atribúty prvkov</a:t>
            </a:r>
          </a:p>
          <a:p>
            <a:pPr lvl="1" eaLnBrk="1" hangingPunct="1">
              <a:lnSpc>
                <a:spcPts val="2700"/>
              </a:lnSpc>
            </a:pPr>
            <a:r>
              <a:rPr lang="sk-SK" sz="1600" smtClean="0">
                <a:latin typeface="Calibri" pitchFamily="34" charset="0"/>
                <a:ea typeface="Calibri" pitchFamily="34" charset="0"/>
                <a:cs typeface="Calibri" pitchFamily="34" charset="0"/>
              </a:rPr>
              <a:t>CAD  dwg / dgn (vrstvy, referencie)</a:t>
            </a:r>
          </a:p>
          <a:p>
            <a:pPr lvl="1" eaLnBrk="1" hangingPunct="1">
              <a:lnSpc>
                <a:spcPts val="2700"/>
              </a:lnSpc>
            </a:pPr>
            <a:r>
              <a:rPr lang="sk-SK" sz="1600" smtClean="0">
                <a:latin typeface="Calibri" pitchFamily="34" charset="0"/>
                <a:ea typeface="Calibri" pitchFamily="34" charset="0"/>
                <a:cs typeface="Calibri" pitchFamily="34" charset="0"/>
              </a:rPr>
              <a:t>GIS (databáza, zobrazovací model)</a:t>
            </a:r>
          </a:p>
          <a:p>
            <a:pPr eaLnBrk="1" hangingPunct="1">
              <a:lnSpc>
                <a:spcPts val="2700"/>
              </a:lnSpc>
              <a:buFontTx/>
              <a:buNone/>
            </a:pPr>
            <a:endParaRPr lang="sk-SK" b="1" smtClean="0">
              <a:latin typeface="Plau-Thin_CE" pitchFamily="2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6850" y="3287713"/>
            <a:ext cx="35941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4065588"/>
            <a:ext cx="4105275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strana_podklad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k-SK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sz="4000" b="1" kern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sk-SK" sz="4000" b="1" kern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 </a:t>
            </a:r>
            <a:r>
              <a:rPr lang="sk-SK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 mestská infraštruktúra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CF8"/>
              </a:clrFrom>
              <a:clrTo>
                <a:srgbClr val="F8FC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14475" y="1773238"/>
            <a:ext cx="61150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trana_podklad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Nadpis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sk-SK" sz="4000" b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AutoCAD</a:t>
            </a:r>
            <a:r>
              <a:rPr lang="sk-SK" sz="4000" b="1" smtClean="0">
                <a:solidFill>
                  <a:schemeClr val="bg1"/>
                </a:solidFill>
                <a:latin typeface="Plau_CE" pitchFamily="2" charset="0"/>
              </a:rPr>
              <a:t> </a:t>
            </a:r>
            <a:r>
              <a:rPr lang="sk-SK" sz="4000" b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Map 3D 2013</a:t>
            </a:r>
          </a:p>
        </p:txBody>
      </p:sp>
      <p:sp>
        <p:nvSpPr>
          <p:cNvPr id="614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ts val="2700"/>
              </a:lnSpc>
            </a:pPr>
            <a:r>
              <a:rPr lang="sk-SK" sz="2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AutoCAD® Map 3D aplikácia je postavená na modeloch pre projektovanie a manažovanie, ktoré umožňujú široký prístup k</a:t>
            </a:r>
            <a:r>
              <a:rPr lang="en-US" sz="2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u</a:t>
            </a:r>
            <a:r>
              <a:rPr lang="sk-SK" sz="2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 CAD a GIS dátam</a:t>
            </a:r>
          </a:p>
          <a:p>
            <a:pPr eaLnBrk="1" hangingPunct="1">
              <a:lnSpc>
                <a:spcPts val="2700"/>
              </a:lnSpc>
            </a:pPr>
            <a:r>
              <a:rPr lang="sk-SK" sz="2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Otvorený systém</a:t>
            </a:r>
          </a:p>
          <a:p>
            <a:pPr eaLnBrk="1" hangingPunct="1">
              <a:lnSpc>
                <a:spcPts val="2700"/>
              </a:lnSpc>
            </a:pPr>
            <a:r>
              <a:rPr lang="sk-SK" sz="2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Spoločná databáza</a:t>
            </a:r>
          </a:p>
          <a:p>
            <a:pPr eaLnBrk="1" hangingPunct="1">
              <a:lnSpc>
                <a:spcPts val="2700"/>
              </a:lnSpc>
            </a:pPr>
            <a:r>
              <a:rPr lang="sk-SK" sz="2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Špeciálne dátové modely: teplo, voda, kanalizácia, plyn, eletrické a káblové rozvody sa prispôsobujú požiadavkám každého klienta</a:t>
            </a:r>
          </a:p>
          <a:p>
            <a:pPr eaLnBrk="1" hangingPunct="1">
              <a:lnSpc>
                <a:spcPts val="2700"/>
              </a:lnSpc>
            </a:pPr>
            <a:r>
              <a:rPr lang="en-US" sz="2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V</a:t>
            </a:r>
            <a:r>
              <a:rPr lang="sk-SK" sz="2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lastné užívateľské rozhrania, dialógové okná a mapové zostavy </a:t>
            </a:r>
          </a:p>
          <a:p>
            <a:pPr eaLnBrk="1" hangingPunct="1">
              <a:lnSpc>
                <a:spcPts val="2700"/>
              </a:lnSpc>
            </a:pPr>
            <a:r>
              <a:rPr lang="en-US" sz="2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V</a:t>
            </a:r>
            <a:r>
              <a:rPr lang="sk-SK" sz="2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lastné definovanie tzv. pracovných postupov (work flows) zefektívňuje, automatizuje a spresňuje prácu s údajmi a približuje prácu v systéme k reálnemu svetu.</a:t>
            </a:r>
          </a:p>
          <a:p>
            <a:pPr eaLnBrk="1" hangingPunct="1"/>
            <a:endParaRPr lang="sk-SK" b="1" smtClean="0">
              <a:latin typeface="Plau-Thin_C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strana_podklad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Nadpis 1"/>
          <p:cNvSpPr>
            <a:spLocks noGrp="1"/>
          </p:cNvSpPr>
          <p:nvPr>
            <p:ph type="title"/>
          </p:nvPr>
        </p:nvSpPr>
        <p:spPr>
          <a:xfrm>
            <a:off x="919163" y="0"/>
            <a:ext cx="8229600" cy="1143000"/>
          </a:xfrm>
        </p:spPr>
        <p:txBody>
          <a:bodyPr/>
          <a:lstStyle/>
          <a:p>
            <a:pPr eaLnBrk="1" hangingPunct="1"/>
            <a:r>
              <a:rPr lang="sk-SK" sz="4000" b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Model „Územný plán“ </a:t>
            </a:r>
          </a:p>
        </p:txBody>
      </p:sp>
      <p:sp>
        <p:nvSpPr>
          <p:cNvPr id="7172" name="Zástupný symbol pro obsah 2"/>
          <p:cNvSpPr>
            <a:spLocks noGrp="1"/>
          </p:cNvSpPr>
          <p:nvPr>
            <p:ph idx="1"/>
          </p:nvPr>
        </p:nvSpPr>
        <p:spPr>
          <a:xfrm>
            <a:off x="468313" y="1557338"/>
            <a:ext cx="5410200" cy="4525962"/>
          </a:xfrm>
        </p:spPr>
        <p:txBody>
          <a:bodyPr/>
          <a:lstStyle/>
          <a:p>
            <a:pPr eaLnBrk="1" hangingPunct="1"/>
            <a:r>
              <a:rPr lang="sk-SK" smtClean="0">
                <a:latin typeface="Calibri" pitchFamily="34" charset="0"/>
                <a:ea typeface="Calibri" pitchFamily="34" charset="0"/>
                <a:cs typeface="Calibri" pitchFamily="34" charset="0"/>
              </a:rPr>
              <a:t>Vytvorené podľa:  </a:t>
            </a:r>
            <a:r>
              <a:rPr lang="sk-SK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Metodické usmernenie obstarania a spracovania územného plánu obce</a:t>
            </a:r>
            <a:r>
              <a:rPr lang="sk-SK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k-SK" sz="2400" smtClean="0">
                <a:latin typeface="Calibri" pitchFamily="34" charset="0"/>
                <a:ea typeface="Calibri" pitchFamily="34" charset="0"/>
                <a:cs typeface="Calibri" pitchFamily="34" charset="0"/>
              </a:rPr>
              <a:t>(MŽP SR, Bratislava 2001)</a:t>
            </a:r>
          </a:p>
          <a:p>
            <a:pPr eaLnBrk="1" hangingPunct="1"/>
            <a:endParaRPr lang="sk-SK" sz="24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 eaLnBrk="1" hangingPunct="1"/>
            <a:r>
              <a:rPr lang="sk-SK" sz="2400" smtClean="0">
                <a:latin typeface="Calibri" pitchFamily="34" charset="0"/>
                <a:ea typeface="Calibri" pitchFamily="34" charset="0"/>
                <a:cs typeface="Calibri" pitchFamily="34" charset="0"/>
              </a:rPr>
              <a:t>Zobrazovací model podľa navrhnutej legendy  </a:t>
            </a:r>
          </a:p>
          <a:p>
            <a:pPr lvl="1" eaLnBrk="1" hangingPunct="1">
              <a:buFontTx/>
              <a:buNone/>
            </a:pPr>
            <a:endParaRPr lang="sk-SK" sz="24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 eaLnBrk="1" hangingPunct="1"/>
            <a:r>
              <a:rPr lang="sk-SK" sz="2400" smtClean="0">
                <a:latin typeface="Calibri" pitchFamily="34" charset="0"/>
                <a:ea typeface="Calibri" pitchFamily="34" charset="0"/>
                <a:cs typeface="Calibri" pitchFamily="34" charset="0"/>
              </a:rPr>
              <a:t>priama tvorba grafických výstupov </a:t>
            </a:r>
          </a:p>
          <a:p>
            <a:pPr eaLnBrk="1" hangingPunct="1"/>
            <a:endParaRPr lang="sk-SK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endParaRPr lang="sk-SK" smtClean="0">
              <a:latin typeface="Plau-Thin_CE" pitchFamily="2" charset="0"/>
            </a:endParaRP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4875" y="1628775"/>
            <a:ext cx="27622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1_UP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4572000" y="-1712914"/>
            <a:ext cx="17145000" cy="9644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strana_podklad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914400" y="1428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k-SK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Spracovanie existujúcich podkladov</a:t>
            </a:r>
            <a:endParaRPr lang="sk-SK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smtClean="0">
                <a:latin typeface="Calibri" pitchFamily="34" charset="0"/>
                <a:ea typeface="Calibri" pitchFamily="34" charset="0"/>
                <a:cs typeface="Calibri" pitchFamily="34" charset="0"/>
              </a:rPr>
              <a:t>Preberanie CAD súborov priamo do GIS</a:t>
            </a:r>
          </a:p>
          <a:p>
            <a:pPr lvl="1" eaLnBrk="1" hangingPunct="1">
              <a:buFont typeface="Arial" charset="0"/>
              <a:buChar char="•"/>
            </a:pPr>
            <a:r>
              <a:rPr lang="sk-SK" smtClean="0">
                <a:latin typeface="Calibri" pitchFamily="34" charset="0"/>
                <a:ea typeface="Calibri" pitchFamily="34" charset="0"/>
                <a:cs typeface="Calibri" pitchFamily="34" charset="0"/>
              </a:rPr>
              <a:t>ge</a:t>
            </a:r>
            <a:r>
              <a:rPr lang="en-US" smtClean="0">
                <a:latin typeface="Calibri" pitchFamily="34" charset="0"/>
                <a:ea typeface="Calibri" pitchFamily="34" charset="0"/>
                <a:cs typeface="Calibri" pitchFamily="34" charset="0"/>
              </a:rPr>
              <a:t>o</a:t>
            </a:r>
            <a:r>
              <a:rPr lang="sk-SK" smtClean="0">
                <a:latin typeface="Calibri" pitchFamily="34" charset="0"/>
                <a:ea typeface="Calibri" pitchFamily="34" charset="0"/>
                <a:cs typeface="Calibri" pitchFamily="34" charset="0"/>
              </a:rPr>
              <a:t>referencovanie</a:t>
            </a:r>
          </a:p>
          <a:p>
            <a:pPr lvl="1" eaLnBrk="1" hangingPunct="1">
              <a:buFont typeface="Arial" charset="0"/>
              <a:buChar char="•"/>
            </a:pPr>
            <a:r>
              <a:rPr lang="sk-SK" smtClean="0">
                <a:latin typeface="Calibri" pitchFamily="34" charset="0"/>
                <a:ea typeface="Calibri" pitchFamily="34" charset="0"/>
                <a:cs typeface="Calibri" pitchFamily="34" charset="0"/>
              </a:rPr>
              <a:t>preberanie grafiky a dopĺňanie atribútov</a:t>
            </a:r>
          </a:p>
          <a:p>
            <a:pPr eaLnBrk="1" hangingPunct="1">
              <a:buFontTx/>
              <a:buNone/>
            </a:pPr>
            <a:endParaRPr lang="sk-SK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endParaRPr lang="sk-SK" smtClean="0">
              <a:latin typeface="Plau-Thin_CE" pitchFamily="2" charset="0"/>
            </a:endParaRP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933825"/>
            <a:ext cx="262096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1100" y="3933825"/>
            <a:ext cx="2559050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8050" y="3933825"/>
            <a:ext cx="2578100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strana_podklad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Nadpis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sk-SK" b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Model Kataster</a:t>
            </a:r>
          </a:p>
        </p:txBody>
      </p:sp>
      <p:sp>
        <p:nvSpPr>
          <p:cNvPr id="1024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smtClean="0">
                <a:latin typeface="Calibri" pitchFamily="34" charset="0"/>
                <a:ea typeface="Calibri" pitchFamily="34" charset="0"/>
                <a:cs typeface="Calibri" pitchFamily="34" charset="0"/>
              </a:rPr>
              <a:t>Spracované podľa: </a:t>
            </a:r>
          </a:p>
          <a:p>
            <a:pPr lvl="1" eaLnBrk="1" hangingPunct="1"/>
            <a:r>
              <a:rPr lang="sk-SK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Metodický návod na tvorbu vektorovej katastrálnej mapy 984 210 MN – 1/95, ÚGKK SR zo 17. augusta 1995 č. NP – 3467/1995.</a:t>
            </a:r>
          </a:p>
          <a:p>
            <a:pPr lvl="1" eaLnBrk="1" hangingPunct="1"/>
            <a:r>
              <a:rPr lang="sk-SK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Smernice na prevádzkovanie automatizovaného informačného systému geodézie, kartografie a katastra S 74.20.73.84.00, ÚGKK SR z 22.novembra 1999 č. P – 3558/1999.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404</Words>
  <Application>Microsoft Office PowerPoint</Application>
  <PresentationFormat>Prezentácia na obrazovke (4:3)</PresentationFormat>
  <Paragraphs>65</Paragraphs>
  <Slides>18</Slides>
  <Notes>7</Notes>
  <HiddenSlides>0</HiddenSlides>
  <MMClips>3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Predvolený návrh</vt:lpstr>
      <vt:lpstr>Územné plány - prejdite  od CAD ku GIS</vt:lpstr>
      <vt:lpstr>Územný plán</vt:lpstr>
      <vt:lpstr>Územný plán – legislatíva / CAD-GIS</vt:lpstr>
      <vt:lpstr>BIM a mestská infraštruktúra</vt:lpstr>
      <vt:lpstr>AutoCAD Map 3D 2013</vt:lpstr>
      <vt:lpstr>Model „Územný plán“ </vt:lpstr>
      <vt:lpstr>Snímka 7</vt:lpstr>
      <vt:lpstr>Spracovanie existujúcich podkladov</vt:lpstr>
      <vt:lpstr>Model Kataster</vt:lpstr>
      <vt:lpstr>Porovnanie zobrazenia s „KaPor“</vt:lpstr>
      <vt:lpstr>Porovnanie zobrazenia s „KaPor“</vt:lpstr>
      <vt:lpstr>Snímka 12</vt:lpstr>
      <vt:lpstr>Publikácia na web</vt:lpstr>
      <vt:lpstr>Snímka 14</vt:lpstr>
      <vt:lpstr>Autodesk Infrastructure Modeler</vt:lpstr>
      <vt:lpstr>Autodesk Infrastructure Modeler</vt:lpstr>
      <vt:lpstr>Územné plány a GIS</vt:lpstr>
      <vt:lpstr>ĎAKUJEM ZA VAŠU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Nadpisy / bold</dc:title>
  <dc:creator>Kvalit</dc:creator>
  <cp:lastModifiedBy>Sympodium</cp:lastModifiedBy>
  <cp:revision>85</cp:revision>
  <dcterms:created xsi:type="dcterms:W3CDTF">2012-08-31T14:12:38Z</dcterms:created>
  <dcterms:modified xsi:type="dcterms:W3CDTF">2013-05-15T06:37:53Z</dcterms:modified>
</cp:coreProperties>
</file>